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258" r:id="rId3"/>
    <p:sldId id="260" r:id="rId4"/>
    <p:sldId id="262" r:id="rId5"/>
    <p:sldId id="273" r:id="rId6"/>
    <p:sldId id="266" r:id="rId7"/>
    <p:sldId id="272" r:id="rId8"/>
    <p:sldId id="269" r:id="rId9"/>
    <p:sldId id="261" r:id="rId10"/>
    <p:sldId id="271" r:id="rId11"/>
    <p:sldId id="268" r:id="rId12"/>
    <p:sldId id="267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8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2568" y="-12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4F9E0-5F0F-4B4C-9868-7AD6A2FFE1C8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99F3A-14C6-46D7-80A3-6ABBA7ECCA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01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Countries with more than 30,000 PWID</a:t>
            </a:r>
            <a:r>
              <a:rPr lang="en-US" baseline="0" dirty="0"/>
              <a:t> are shown.  Data for PWID are from 2009-14, those for the general population are from 2014. Source UNAIDS Gap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BA77E-DF36-7D47-B020-00E504199F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8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8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8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8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800" kern="12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baseline="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kern="1200" dirty="0" smtClean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  <a:endParaRPr lang="en-US" sz="1400" dirty="0">
                <a:solidFill>
                  <a:srgbClr val="ED1C2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DRUG USE WORLDWIDE AND HIV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JULIA BUXTON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1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72" y="1050132"/>
            <a:ext cx="8558001" cy="495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1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WDR 2018, p 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1" dirty="0"/>
              <a:t>Given the hidden and stigmatized nature of injecting drug </a:t>
            </a:r>
            <a:r>
              <a:rPr lang="en-GB" i="1" dirty="0" smtClean="0"/>
              <a:t>use</a:t>
            </a:r>
            <a:r>
              <a:rPr lang="en-GB" i="1" dirty="0"/>
              <a:t>, it is extremely challenging to arrive at accurate and valid </a:t>
            </a:r>
            <a:r>
              <a:rPr lang="en-GB" i="1" dirty="0" smtClean="0"/>
              <a:t>population </a:t>
            </a:r>
            <a:r>
              <a:rPr lang="en-GB" i="1" dirty="0"/>
              <a:t>size estimates for PWID and the prevalence of </a:t>
            </a:r>
            <a:r>
              <a:rPr lang="en-GB" i="1" dirty="0" smtClean="0"/>
              <a:t>HIV among </a:t>
            </a:r>
            <a:r>
              <a:rPr lang="en-GB" i="1" dirty="0"/>
              <a:t>PWID in a given </a:t>
            </a:r>
            <a:r>
              <a:rPr lang="en-GB" i="1" dirty="0" smtClean="0"/>
              <a:t>country</a:t>
            </a:r>
            <a:endParaRPr lang="en-GB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4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HOLISTIC POLICY FAILURE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Opium </a:t>
            </a:r>
            <a:r>
              <a:rPr lang="en-GB" dirty="0"/>
              <a:t>poppy </a:t>
            </a:r>
            <a:r>
              <a:rPr lang="en-GB" dirty="0" smtClean="0"/>
              <a:t>cultivation - 420,000 ha, coca </a:t>
            </a:r>
            <a:r>
              <a:rPr lang="en-GB" dirty="0"/>
              <a:t>cultivation - 213,000 ha</a:t>
            </a:r>
          </a:p>
          <a:p>
            <a:r>
              <a:rPr lang="en-GB" dirty="0" smtClean="0"/>
              <a:t>Global </a:t>
            </a:r>
            <a:r>
              <a:rPr lang="en-GB" dirty="0"/>
              <a:t>opium </a:t>
            </a:r>
            <a:r>
              <a:rPr lang="en-GB" dirty="0" smtClean="0"/>
              <a:t>production </a:t>
            </a:r>
            <a:r>
              <a:rPr lang="en-GB" dirty="0" smtClean="0">
                <a:solidFill>
                  <a:srgbClr val="FF0000"/>
                </a:solidFill>
              </a:rPr>
              <a:t>up</a:t>
            </a:r>
            <a:r>
              <a:rPr lang="en-GB" dirty="0" smtClean="0"/>
              <a:t> 65% 2016-2017: 10,500 tons</a:t>
            </a:r>
          </a:p>
          <a:p>
            <a:r>
              <a:rPr lang="en-GB" dirty="0"/>
              <a:t>Global cocaine manufacture </a:t>
            </a:r>
            <a:r>
              <a:rPr lang="en-GB" dirty="0">
                <a:solidFill>
                  <a:srgbClr val="FF0000"/>
                </a:solidFill>
              </a:rPr>
              <a:t>up</a:t>
            </a:r>
            <a:r>
              <a:rPr lang="en-GB" dirty="0"/>
              <a:t> 56% </a:t>
            </a:r>
            <a:r>
              <a:rPr lang="en-GB" dirty="0" smtClean="0"/>
              <a:t>2013–2016 - 1,410 tons</a:t>
            </a:r>
          </a:p>
          <a:p>
            <a:r>
              <a:rPr lang="en-GB" dirty="0" smtClean="0"/>
              <a:t>247 tonnes of ATS seized</a:t>
            </a:r>
            <a:endParaRPr lang="en-GB" dirty="0"/>
          </a:p>
          <a:p>
            <a:r>
              <a:rPr lang="en-GB" dirty="0" smtClean="0"/>
              <a:t>450,000 drug use deaths (WHO)</a:t>
            </a:r>
          </a:p>
        </p:txBody>
      </p:sp>
    </p:spTree>
    <p:extLst>
      <p:ext uri="{BB962C8B-B14F-4D97-AF65-F5344CB8AC3E}">
        <p14:creationId xmlns:p14="http://schemas.microsoft.com/office/powerpoint/2010/main" val="61427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RELIABILITY OF DRUG USE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Arcane</a:t>
            </a:r>
            <a:r>
              <a:rPr lang="en-US" dirty="0" smtClean="0"/>
              <a:t>, century old prohibition regime: </a:t>
            </a:r>
            <a:r>
              <a:rPr lang="en-US" i="1" dirty="0" smtClean="0"/>
              <a:t>criminalization, </a:t>
            </a:r>
            <a:r>
              <a:rPr lang="en-US" dirty="0" smtClean="0"/>
              <a:t>stigma</a:t>
            </a:r>
            <a:endParaRPr lang="en-US" i="1" dirty="0" smtClean="0"/>
          </a:p>
          <a:p>
            <a:r>
              <a:rPr lang="en-US" dirty="0" smtClean="0"/>
              <a:t>Law enforcement approach: </a:t>
            </a:r>
            <a:r>
              <a:rPr lang="en-US" b="1" dirty="0" smtClean="0"/>
              <a:t>quantitative</a:t>
            </a:r>
            <a:r>
              <a:rPr lang="en-US" dirty="0" smtClean="0"/>
              <a:t>, metrics</a:t>
            </a:r>
          </a:p>
          <a:p>
            <a:r>
              <a:rPr lang="en-US" dirty="0" smtClean="0"/>
              <a:t>‘Measure what they treasure’ not </a:t>
            </a:r>
            <a:r>
              <a:rPr lang="en-US" dirty="0" smtClean="0"/>
              <a:t>IMPACTS</a:t>
            </a:r>
          </a:p>
          <a:p>
            <a:r>
              <a:rPr lang="en-US" dirty="0" smtClean="0"/>
              <a:t>Poor data for policy evaluation / programming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CONTEXTS OF DATA COLLATION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Criminalisation</a:t>
            </a:r>
            <a:r>
              <a:rPr lang="en-US" sz="3200" dirty="0"/>
              <a:t>: Hidden populations, informal economies, cognitive </a:t>
            </a:r>
            <a:r>
              <a:rPr lang="en-US" sz="3200" dirty="0" smtClean="0"/>
              <a:t>bias </a:t>
            </a:r>
            <a:endParaRPr lang="en-US" sz="32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Drug control architecture: organic </a:t>
            </a:r>
            <a:r>
              <a:rPr lang="en-US" sz="3200" dirty="0"/>
              <a:t>/synthetic bias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UNODC reporting </a:t>
            </a:r>
            <a:r>
              <a:rPr lang="en-US" sz="3200" dirty="0" smtClean="0"/>
              <a:t>/ n</a:t>
            </a:r>
            <a:r>
              <a:rPr lang="en-US" sz="3200" dirty="0" smtClean="0"/>
              <a:t>ational </a:t>
            </a:r>
            <a:r>
              <a:rPr lang="en-US" sz="3200" dirty="0" smtClean="0"/>
              <a:t>survey capacities</a:t>
            </a:r>
          </a:p>
          <a:p>
            <a:r>
              <a:rPr lang="en-US" dirty="0" smtClean="0"/>
              <a:t>Reliability </a:t>
            </a:r>
            <a:r>
              <a:rPr lang="en-US" dirty="0" smtClean="0"/>
              <a:t>and robustness of methods</a:t>
            </a:r>
          </a:p>
          <a:p>
            <a:r>
              <a:rPr lang="en-US" dirty="0" smtClean="0"/>
              <a:t>Capturing </a:t>
            </a:r>
            <a:r>
              <a:rPr lang="en-US" i="1" dirty="0" smtClean="0"/>
              <a:t>extent</a:t>
            </a:r>
            <a:r>
              <a:rPr lang="en-US" dirty="0" smtClean="0"/>
              <a:t>, </a:t>
            </a:r>
            <a:r>
              <a:rPr lang="en-US" i="1" dirty="0" smtClean="0"/>
              <a:t>nature</a:t>
            </a:r>
            <a:r>
              <a:rPr lang="en-US" dirty="0" smtClean="0"/>
              <a:t>, </a:t>
            </a:r>
            <a:r>
              <a:rPr lang="en-US" i="1" dirty="0" smtClean="0"/>
              <a:t>harms, benefits and characteristics over time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2122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Data: 2018 World Drug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 </a:t>
            </a:r>
            <a:r>
              <a:rPr lang="en-US" dirty="0" smtClean="0"/>
              <a:t>high: </a:t>
            </a:r>
            <a:r>
              <a:rPr lang="en-GB" dirty="0" smtClean="0"/>
              <a:t>275m </a:t>
            </a:r>
            <a:r>
              <a:rPr lang="en-GB" dirty="0"/>
              <a:t>people </a:t>
            </a:r>
            <a:r>
              <a:rPr lang="en-GB" dirty="0" smtClean="0"/>
              <a:t>(5.6% </a:t>
            </a:r>
            <a:r>
              <a:rPr lang="en-GB" dirty="0"/>
              <a:t>global </a:t>
            </a:r>
            <a:r>
              <a:rPr lang="en-GB" dirty="0" smtClean="0"/>
              <a:t>population) used </a:t>
            </a:r>
            <a:r>
              <a:rPr lang="en-GB" dirty="0"/>
              <a:t>drugs at </a:t>
            </a:r>
            <a:r>
              <a:rPr lang="en-GB" i="1" dirty="0"/>
              <a:t>least once </a:t>
            </a:r>
            <a:r>
              <a:rPr lang="en-GB" dirty="0" smtClean="0"/>
              <a:t>2016 </a:t>
            </a:r>
          </a:p>
          <a:p>
            <a:r>
              <a:rPr lang="en-GB" dirty="0" smtClean="0"/>
              <a:t>31m ‘suffer </a:t>
            </a:r>
            <a:r>
              <a:rPr lang="en-GB" dirty="0"/>
              <a:t>from </a:t>
            </a:r>
            <a:r>
              <a:rPr lang="en-GB" dirty="0" smtClean="0"/>
              <a:t>drug </a:t>
            </a:r>
            <a:r>
              <a:rPr lang="en-GB" dirty="0"/>
              <a:t>use </a:t>
            </a:r>
            <a:r>
              <a:rPr lang="en-GB" dirty="0" smtClean="0"/>
              <a:t>disorder’</a:t>
            </a:r>
          </a:p>
          <a:p>
            <a:r>
              <a:rPr lang="en-GB" dirty="0"/>
              <a:t>1 in 6 with </a:t>
            </a:r>
            <a:r>
              <a:rPr lang="en-GB" dirty="0" smtClean="0"/>
              <a:t>dud </a:t>
            </a:r>
          </a:p>
          <a:p>
            <a:pPr marL="0" indent="0">
              <a:buNone/>
              <a:tabLst>
                <a:tab pos="357188" algn="l"/>
              </a:tabLst>
            </a:pPr>
            <a:r>
              <a:rPr lang="en-GB" dirty="0"/>
              <a:t>	</a:t>
            </a:r>
            <a:r>
              <a:rPr lang="en-GB" dirty="0" smtClean="0"/>
              <a:t>received</a:t>
            </a:r>
          </a:p>
          <a:p>
            <a:pPr marL="0" indent="0">
              <a:buNone/>
              <a:tabLst>
                <a:tab pos="357188" algn="l"/>
              </a:tabLst>
            </a:pPr>
            <a:r>
              <a:rPr lang="en-GB" dirty="0" smtClean="0"/>
              <a:t>	‘</a:t>
            </a:r>
            <a:r>
              <a:rPr lang="en-GB" dirty="0"/>
              <a:t>treatment’ (2016) </a:t>
            </a:r>
            <a:endParaRPr lang="en-GB" dirty="0" smtClean="0"/>
          </a:p>
          <a:p>
            <a:r>
              <a:rPr lang="en-GB" dirty="0" smtClean="0"/>
              <a:t>Women </a:t>
            </a:r>
            <a:r>
              <a:rPr lang="en-GB" dirty="0"/>
              <a:t>as 1 in 5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61723"/>
            <a:ext cx="4365847" cy="2864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73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9915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91531"/>
            <a:ext cx="9144000" cy="300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80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PWID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PWID (10.6m): ½ in China, Russia and US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1 in 5 are women, 1 in 4 under 24 y/o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20% of new HIV inflections (2015)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1 in 2 live </a:t>
            </a:r>
            <a:r>
              <a:rPr lang="en-GB" dirty="0"/>
              <a:t>with hepatitis C</a:t>
            </a:r>
          </a:p>
          <a:p>
            <a:pPr marL="0" indent="0">
              <a:buNone/>
            </a:pPr>
            <a:r>
              <a:rPr lang="en-GB" dirty="0"/>
              <a:t>		1 in 8 live with HIV</a:t>
            </a:r>
          </a:p>
          <a:p>
            <a:r>
              <a:rPr lang="en-GB" dirty="0" smtClean="0"/>
              <a:t>Only: 79 </a:t>
            </a:r>
            <a:r>
              <a:rPr lang="en-GB" dirty="0"/>
              <a:t>countries have </a:t>
            </a:r>
            <a:r>
              <a:rPr lang="en-GB" i="1" dirty="0" smtClean="0"/>
              <a:t>both</a:t>
            </a:r>
            <a:r>
              <a:rPr lang="en-GB" dirty="0" smtClean="0"/>
              <a:t> NSP and OST  </a:t>
            </a:r>
            <a:endParaRPr lang="en-GB" dirty="0"/>
          </a:p>
          <a:p>
            <a:pPr lvl="1"/>
            <a:r>
              <a:rPr lang="en-GB" dirty="0" smtClean="0"/>
              <a:t> 4 have provision to scale</a:t>
            </a:r>
          </a:p>
          <a:p>
            <a:pPr lvl="1"/>
            <a:r>
              <a:rPr lang="en-GB" dirty="0" smtClean="0"/>
              <a:t>34 have HIV testing for PWID</a:t>
            </a:r>
          </a:p>
          <a:p>
            <a:pPr lvl="1"/>
            <a:r>
              <a:rPr lang="en-GB" dirty="0" smtClean="0"/>
              <a:t>162 no information on ART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01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12883"/>
          <a:stretch/>
        </p:blipFill>
        <p:spPr>
          <a:xfrm>
            <a:off x="457200" y="1285875"/>
            <a:ext cx="8358188" cy="49006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9754" y="360323"/>
            <a:ext cx="654449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PREVALENCE OF HIV INFECTION: </a:t>
            </a:r>
            <a:endParaRPr lang="en-US" sz="225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25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PWID AND GENERAL POPULATION </a:t>
            </a:r>
            <a:endParaRPr lang="en-US" sz="225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4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012" y="214311"/>
            <a:ext cx="6586538" cy="29860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49" y="3414711"/>
            <a:ext cx="7419975" cy="28622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1" y="214311"/>
            <a:ext cx="17287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mbria" panose="02040503050406030204" pitchFamily="18" charset="0"/>
              </a:rPr>
              <a:t>S. </a:t>
            </a:r>
            <a:r>
              <a:rPr lang="en-GB" sz="1600" dirty="0" err="1" smtClean="0">
                <a:latin typeface="Cambria" panose="02040503050406030204" pitchFamily="18" charset="0"/>
              </a:rPr>
              <a:t>Larney</a:t>
            </a:r>
            <a:r>
              <a:rPr lang="en-GB" sz="1600" dirty="0" smtClean="0">
                <a:latin typeface="Cambria" panose="02040503050406030204" pitchFamily="18" charset="0"/>
              </a:rPr>
              <a:t> et al, The </a:t>
            </a:r>
            <a:r>
              <a:rPr lang="en-GB" sz="1600" dirty="0">
                <a:latin typeface="Cambria" panose="02040503050406030204" pitchFamily="18" charset="0"/>
              </a:rPr>
              <a:t>Lancet Global </a:t>
            </a:r>
            <a:r>
              <a:rPr lang="en-GB" sz="1600" dirty="0" smtClean="0">
                <a:latin typeface="Cambria" panose="02040503050406030204" pitchFamily="18" charset="0"/>
              </a:rPr>
              <a:t>Health, </a:t>
            </a:r>
            <a:r>
              <a:rPr lang="en-GB" sz="1600" dirty="0">
                <a:latin typeface="Cambria" panose="02040503050406030204" pitchFamily="18" charset="0"/>
              </a:rPr>
              <a:t>vol. 5, No. 12 (2017</a:t>
            </a:r>
            <a:r>
              <a:rPr lang="en-GB" sz="1600" dirty="0" smtClean="0">
                <a:latin typeface="Cambria" panose="02040503050406030204" pitchFamily="18" charset="0"/>
              </a:rPr>
              <a:t>)</a:t>
            </a:r>
            <a:endParaRPr lang="en-GB" sz="1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59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632" y="371477"/>
            <a:ext cx="5529262" cy="561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1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6313</TotalTime>
  <Words>287</Words>
  <Application>Microsoft Office PowerPoint</Application>
  <PresentationFormat>On-screen Show (4:3)</PresentationFormat>
  <Paragraphs>43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Raleway</vt:lpstr>
      <vt:lpstr>Roboto</vt:lpstr>
      <vt:lpstr>AIDS 2016_Template</vt:lpstr>
      <vt:lpstr>DRUG USE WORLDWIDE AND HIV</vt:lpstr>
      <vt:lpstr>RELIABILITY OF DRUG USE DATA</vt:lpstr>
      <vt:lpstr>CONTEXTS OF DATA COLLATION</vt:lpstr>
      <vt:lpstr>The Data: 2018 World Drug Report</vt:lpstr>
      <vt:lpstr>PowerPoint Presentation</vt:lpstr>
      <vt:lpstr>PWID</vt:lpstr>
      <vt:lpstr>PowerPoint Presentation</vt:lpstr>
      <vt:lpstr>PowerPoint Presentation</vt:lpstr>
      <vt:lpstr>PowerPoint Presentation</vt:lpstr>
      <vt:lpstr>PowerPoint Presentation</vt:lpstr>
      <vt:lpstr>WDR 2018, p 20</vt:lpstr>
      <vt:lpstr>HOLISTIC POLICY FAILURE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Julia Buxton</cp:lastModifiedBy>
  <cp:revision>50</cp:revision>
  <cp:lastPrinted>2017-01-16T15:31:13Z</cp:lastPrinted>
  <dcterms:created xsi:type="dcterms:W3CDTF">2017-01-13T09:09:35Z</dcterms:created>
  <dcterms:modified xsi:type="dcterms:W3CDTF">2018-07-23T15:19:51Z</dcterms:modified>
</cp:coreProperties>
</file>